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F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893314"/>
      </p:ext>
    </p:extLst>
  </p:cSld>
  <p:clrMapOvr>
    <a:masterClrMapping/>
  </p:clrMapOvr>
  <p:transition spd="slow"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2443111"/>
      </p:ext>
    </p:extLst>
  </p:cSld>
  <p:clrMapOvr>
    <a:masterClrMapping/>
  </p:clrMapOvr>
  <p:transition spd="slow"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7068157"/>
      </p:ext>
    </p:extLst>
  </p:cSld>
  <p:clrMapOvr>
    <a:masterClrMapping/>
  </p:clrMapOvr>
  <p:transition spd="slow" advClick="0" advTm="10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9121342"/>
      </p:ext>
    </p:extLst>
  </p:cSld>
  <p:clrMapOvr>
    <a:masterClrMapping/>
  </p:clrMapOvr>
  <p:transition spd="slow" advClick="0" advTm="10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0118957"/>
      </p:ext>
    </p:extLst>
  </p:cSld>
  <p:clrMapOvr>
    <a:masterClrMapping/>
  </p:clrMapOvr>
  <p:transition spd="slow" advClick="0" advTm="10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83374"/>
      </p:ext>
    </p:extLst>
  </p:cSld>
  <p:clrMapOvr>
    <a:masterClrMapping/>
  </p:clrMapOvr>
  <p:transition spd="slow" advClick="0" advTm="10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6651079"/>
      </p:ext>
    </p:extLst>
  </p:cSld>
  <p:clrMapOvr>
    <a:masterClrMapping/>
  </p:clrMapOvr>
  <p:transition spd="slow" advClick="0" advTm="10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2729596"/>
      </p:ext>
    </p:extLst>
  </p:cSld>
  <p:clrMapOvr>
    <a:masterClrMapping/>
  </p:clrMapOvr>
  <p:transition spd="slow" advClick="0" advTm="10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7787576"/>
      </p:ext>
    </p:extLst>
  </p:cSld>
  <p:clrMapOvr>
    <a:masterClrMapping/>
  </p:clrMapOvr>
  <p:transition spd="slow"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2933657"/>
      </p:ext>
    </p:extLst>
  </p:cSld>
  <p:clrMapOvr>
    <a:masterClrMapping/>
  </p:clrMapOvr>
  <p:transition spd="slow"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4705430"/>
      </p:ext>
    </p:extLst>
  </p:cSld>
  <p:clrMapOvr>
    <a:masterClrMapping/>
  </p:clrMapOvr>
  <p:transition spd="slow"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5385403"/>
      </p:ext>
    </p:extLst>
  </p:cSld>
  <p:clrMapOvr>
    <a:masterClrMapping/>
  </p:clrMapOvr>
  <p:transition spd="slow"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2911870"/>
      </p:ext>
    </p:extLst>
  </p:cSld>
  <p:clrMapOvr>
    <a:masterClrMapping/>
  </p:clrMapOvr>
  <p:transition spd="slow"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7934915"/>
      </p:ext>
    </p:extLst>
  </p:cSld>
  <p:clrMapOvr>
    <a:masterClrMapping/>
  </p:clrMapOvr>
  <p:transition spd="slow"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1739809"/>
      </p:ext>
    </p:extLst>
  </p:cSld>
  <p:clrMapOvr>
    <a:masterClrMapping/>
  </p:clrMapOvr>
  <p:transition spd="slow"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2441131"/>
      </p:ext>
    </p:extLst>
  </p:cSld>
  <p:clrMapOvr>
    <a:masterClrMapping/>
  </p:clrMapOvr>
  <p:transition spd="slow"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3522218"/>
      </p:ext>
    </p:extLst>
  </p:cSld>
  <p:clrMapOvr>
    <a:masterClrMapping/>
  </p:clrMapOvr>
  <p:transition spd="slow"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636568-967D-40AA-8ED2-115EE7CFE3D2}" type="datetimeFigureOut">
              <a:rPr lang="hr-HR" smtClean="0"/>
              <a:t>25.9.2023.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9218300-2169-4468-8267-263F211328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4636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 advClick="0" advTm="1000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CD099C4A-8A4D-3A51-C283-CAC7C511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849" y="202829"/>
            <a:ext cx="9991725" cy="1089289"/>
          </a:xfrm>
        </p:spPr>
        <p:txBody>
          <a:bodyPr>
            <a:normAutofit/>
          </a:bodyPr>
          <a:lstStyle/>
          <a:p>
            <a:pPr algn="ctr"/>
            <a:r>
              <a:rPr lang="hr-HR" sz="3200" b="1" dirty="0"/>
              <a:t>Vodoopskrbni cjevovod </a:t>
            </a:r>
            <a:br>
              <a:rPr lang="hr-HR" sz="3200" b="1" dirty="0"/>
            </a:br>
            <a:r>
              <a:rPr lang="hr-HR" sz="3200" b="1" dirty="0"/>
              <a:t>Kopno-Prvić-</a:t>
            </a:r>
            <a:r>
              <a:rPr lang="hr-HR" sz="3200" b="1" dirty="0" err="1"/>
              <a:t>Obonjan</a:t>
            </a:r>
            <a:r>
              <a:rPr lang="hr-HR" sz="3200" b="1" dirty="0"/>
              <a:t>-</a:t>
            </a:r>
            <a:r>
              <a:rPr lang="hr-HR" sz="3200" b="1" dirty="0" err="1"/>
              <a:t>Kaprije-Žirje</a:t>
            </a:r>
            <a:endParaRPr lang="hr-HR" sz="3200" b="1" dirty="0"/>
          </a:p>
        </p:txBody>
      </p:sp>
      <p:pic>
        <p:nvPicPr>
          <p:cNvPr id="7" name="Rezervirano mjesto sadržaja 6">
            <a:extLst>
              <a:ext uri="{FF2B5EF4-FFF2-40B4-BE49-F238E27FC236}">
                <a16:creationId xmlns:a16="http://schemas.microsoft.com/office/drawing/2014/main" id="{C34E2BC4-0BCA-BA11-F370-EC9EEE4925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575" y="1186336"/>
            <a:ext cx="8248650" cy="5525040"/>
          </a:xfr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D5607E8F-2C7D-2B6C-E936-A04B7541F05A}"/>
              </a:ext>
            </a:extLst>
          </p:cNvPr>
          <p:cNvSpPr txBox="1"/>
          <p:nvPr/>
        </p:nvSpPr>
        <p:spPr>
          <a:xfrm>
            <a:off x="5534025" y="4380317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25FB25"/>
                </a:solidFill>
              </a:rPr>
              <a:t>II etapa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7576307B-AB2A-63C4-9D15-2AF1C41480E7}"/>
              </a:ext>
            </a:extLst>
          </p:cNvPr>
          <p:cNvSpPr txBox="1"/>
          <p:nvPr/>
        </p:nvSpPr>
        <p:spPr>
          <a:xfrm>
            <a:off x="2714625" y="5047067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C00000"/>
                </a:solidFill>
              </a:rPr>
              <a:t>III etapa</a:t>
            </a:r>
          </a:p>
        </p:txBody>
      </p:sp>
    </p:spTree>
    <p:extLst>
      <p:ext uri="{BB962C8B-B14F-4D97-AF65-F5344CB8AC3E}">
        <p14:creationId xmlns:p14="http://schemas.microsoft.com/office/powerpoint/2010/main" val="426148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0">
        <p14:pan dir="u"/>
      </p:transition>
    </mc:Choice>
    <mc:Fallback xmlns="">
      <p:transition spd="slow" advClick="0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CC0A09-5DA9-5297-F521-F61916E46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175" y="212725"/>
            <a:ext cx="10458450" cy="358775"/>
          </a:xfrm>
        </p:spPr>
        <p:txBody>
          <a:bodyPr>
            <a:noAutofit/>
          </a:bodyPr>
          <a:lstStyle/>
          <a:p>
            <a:pPr algn="ctr"/>
            <a:r>
              <a:rPr lang="hr-HR" sz="2000" b="1" dirty="0"/>
              <a:t>Podmorski vodoopskrbni cjevovod Srima-Prvić-VS </a:t>
            </a:r>
            <a:r>
              <a:rPr lang="hr-HR" sz="2000" b="1" dirty="0" err="1"/>
              <a:t>Obonjan</a:t>
            </a:r>
            <a:r>
              <a:rPr lang="hr-HR" sz="2000" b="1" dirty="0"/>
              <a:t> – I etapa izgradnje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17A1A097-3D03-41DF-89A8-E226E2EB7C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714231"/>
            <a:ext cx="10287000" cy="6010997"/>
          </a:xfrm>
        </p:spPr>
      </p:pic>
      <p:sp>
        <p:nvSpPr>
          <p:cNvPr id="6" name="Elipsa 5">
            <a:extLst>
              <a:ext uri="{FF2B5EF4-FFF2-40B4-BE49-F238E27FC236}">
                <a16:creationId xmlns:a16="http://schemas.microsoft.com/office/drawing/2014/main" id="{DD2B3EF2-E063-6C3D-225D-4469E00EB92A}"/>
              </a:ext>
            </a:extLst>
          </p:cNvPr>
          <p:cNvSpPr/>
          <p:nvPr/>
        </p:nvSpPr>
        <p:spPr>
          <a:xfrm>
            <a:off x="5867400" y="571500"/>
            <a:ext cx="3400425" cy="4667250"/>
          </a:xfrm>
          <a:prstGeom prst="ellipse">
            <a:avLst/>
          </a:prstGeom>
          <a:solidFill>
            <a:schemeClr val="tx2">
              <a:lumMod val="75000"/>
              <a:alpha val="19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330685"/>
      </p:ext>
    </p:extLst>
  </p:cSld>
  <p:clrMapOvr>
    <a:masterClrMapping/>
  </p:clrMapOvr>
  <p:transition spd="slow" advClick="0" advTm="10000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CC0A09-5DA9-5297-F521-F61916E46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175" y="212725"/>
            <a:ext cx="10458450" cy="358775"/>
          </a:xfrm>
        </p:spPr>
        <p:txBody>
          <a:bodyPr>
            <a:noAutofit/>
          </a:bodyPr>
          <a:lstStyle/>
          <a:p>
            <a:pPr algn="ctr"/>
            <a:r>
              <a:rPr lang="hr-HR" sz="2000" b="1" dirty="0"/>
              <a:t>Dovod </a:t>
            </a:r>
            <a:r>
              <a:rPr lang="hr-HR" sz="2000" b="1" dirty="0" err="1"/>
              <a:t>Obonjan</a:t>
            </a:r>
            <a:r>
              <a:rPr lang="hr-HR" sz="2000" b="1" dirty="0"/>
              <a:t> – </a:t>
            </a:r>
            <a:r>
              <a:rPr lang="hr-HR" sz="2000" b="1" dirty="0" err="1"/>
              <a:t>Kaprije</a:t>
            </a:r>
            <a:r>
              <a:rPr lang="hr-HR" sz="2000" b="1" dirty="0"/>
              <a:t>, s ogrankom za </a:t>
            </a:r>
            <a:r>
              <a:rPr lang="hr-HR" sz="2000" b="1" dirty="0" err="1"/>
              <a:t>Kaprije</a:t>
            </a:r>
            <a:r>
              <a:rPr lang="hr-HR" sz="2000" b="1" dirty="0"/>
              <a:t> – II etapa izgradnje</a:t>
            </a:r>
          </a:p>
        </p:txBody>
      </p:sp>
      <p:pic>
        <p:nvPicPr>
          <p:cNvPr id="7" name="Rezervirano mjesto sadržaja 6">
            <a:extLst>
              <a:ext uri="{FF2B5EF4-FFF2-40B4-BE49-F238E27FC236}">
                <a16:creationId xmlns:a16="http://schemas.microsoft.com/office/drawing/2014/main" id="{87C95EDD-7355-25DD-4994-CC40CD2F68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676" y="568684"/>
            <a:ext cx="10529949" cy="6150236"/>
          </a:xfrm>
        </p:spPr>
      </p:pic>
      <p:sp>
        <p:nvSpPr>
          <p:cNvPr id="8" name="Elipsa 7">
            <a:extLst>
              <a:ext uri="{FF2B5EF4-FFF2-40B4-BE49-F238E27FC236}">
                <a16:creationId xmlns:a16="http://schemas.microsoft.com/office/drawing/2014/main" id="{DBEBFC66-C0A5-5215-98EF-0A847E10EF47}"/>
              </a:ext>
            </a:extLst>
          </p:cNvPr>
          <p:cNvSpPr/>
          <p:nvPr/>
        </p:nvSpPr>
        <p:spPr>
          <a:xfrm rot="5400000">
            <a:off x="4048124" y="2590800"/>
            <a:ext cx="2105026" cy="3781426"/>
          </a:xfrm>
          <a:prstGeom prst="ellipse">
            <a:avLst/>
          </a:prstGeom>
          <a:solidFill>
            <a:schemeClr val="tx2">
              <a:lumMod val="75000"/>
              <a:alpha val="19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9625652"/>
      </p:ext>
    </p:extLst>
  </p:cSld>
  <p:clrMapOvr>
    <a:masterClrMapping/>
  </p:clrMapOvr>
  <p:transition spd="slow" advClick="0" advTm="1000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CC0A09-5DA9-5297-F521-F61916E46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175" y="212725"/>
            <a:ext cx="10458450" cy="358775"/>
          </a:xfrm>
        </p:spPr>
        <p:txBody>
          <a:bodyPr>
            <a:noAutofit/>
          </a:bodyPr>
          <a:lstStyle/>
          <a:p>
            <a:pPr algn="ctr"/>
            <a:r>
              <a:rPr lang="hr-HR" sz="2000" b="1" dirty="0"/>
              <a:t>Dovod </a:t>
            </a:r>
            <a:r>
              <a:rPr lang="hr-HR" sz="2000" b="1" dirty="0" err="1"/>
              <a:t>Kaprije</a:t>
            </a:r>
            <a:r>
              <a:rPr lang="hr-HR" sz="2000" b="1" dirty="0"/>
              <a:t> - </a:t>
            </a:r>
            <a:r>
              <a:rPr lang="hr-HR" sz="2000" b="1" dirty="0" err="1"/>
              <a:t>Žirje</a:t>
            </a:r>
            <a:r>
              <a:rPr lang="hr-HR" sz="2000" b="1" dirty="0"/>
              <a:t>– III etapa izgradnje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8E35646A-33D5-4472-FEC6-9CA3022CA7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02" y="571500"/>
            <a:ext cx="10600323" cy="6172879"/>
          </a:xfrm>
        </p:spPr>
      </p:pic>
      <p:sp>
        <p:nvSpPr>
          <p:cNvPr id="8" name="Elipsa 7">
            <a:extLst>
              <a:ext uri="{FF2B5EF4-FFF2-40B4-BE49-F238E27FC236}">
                <a16:creationId xmlns:a16="http://schemas.microsoft.com/office/drawing/2014/main" id="{895DD2F3-23B1-6E5D-4960-5FC8B3CE9B69}"/>
              </a:ext>
            </a:extLst>
          </p:cNvPr>
          <p:cNvSpPr/>
          <p:nvPr/>
        </p:nvSpPr>
        <p:spPr>
          <a:xfrm rot="3977134">
            <a:off x="1720263" y="3441653"/>
            <a:ext cx="2105026" cy="3848100"/>
          </a:xfrm>
          <a:prstGeom prst="ellipse">
            <a:avLst/>
          </a:prstGeom>
          <a:solidFill>
            <a:schemeClr val="tx2">
              <a:lumMod val="75000"/>
              <a:alpha val="19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8418248"/>
      </p:ext>
    </p:extLst>
  </p:cSld>
  <p:clrMapOvr>
    <a:masterClrMapping/>
  </p:clrMapOvr>
  <p:transition spd="slow" advClick="0" advTm="10000">
    <p:pull/>
  </p:transition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47</TotalTime>
  <Words>38</Words>
  <Application>Microsoft Office PowerPoint</Application>
  <PresentationFormat>Široki zaslon</PresentationFormat>
  <Paragraphs>6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Isječak</vt:lpstr>
      <vt:lpstr>Vodoopskrbni cjevovod  Kopno-Prvić-Obonjan-Kaprije-Žirje</vt:lpstr>
      <vt:lpstr>Podmorski vodoopskrbni cjevovod Srima-Prvić-VS Obonjan – I etapa izgradnje</vt:lpstr>
      <vt:lpstr>Dovod Obonjan – Kaprije, s ogrankom za Kaprije – II etapa izgradnje</vt:lpstr>
      <vt:lpstr>Dovod Kaprije - Žirje– III etapa izgradnje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Kristina Labor</dc:creator>
  <cp:lastModifiedBy>Vlaić Anita</cp:lastModifiedBy>
  <cp:revision>8</cp:revision>
  <dcterms:created xsi:type="dcterms:W3CDTF">2023-09-25T07:33:58Z</dcterms:created>
  <dcterms:modified xsi:type="dcterms:W3CDTF">2023-09-25T10:09:06Z</dcterms:modified>
</cp:coreProperties>
</file>